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3"/>
  </p:notesMasterIdLst>
  <p:sldIdLst>
    <p:sldId id="256" r:id="rId2"/>
    <p:sldId id="257" r:id="rId3"/>
    <p:sldId id="258" r:id="rId4"/>
    <p:sldId id="259" r:id="rId5"/>
    <p:sldId id="260" r:id="rId6"/>
    <p:sldId id="266" r:id="rId7"/>
    <p:sldId id="261" r:id="rId8"/>
    <p:sldId id="263" r:id="rId9"/>
    <p:sldId id="262" r:id="rId10"/>
    <p:sldId id="264"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22"/>
    <p:restoredTop sz="94648"/>
  </p:normalViewPr>
  <p:slideViewPr>
    <p:cSldViewPr snapToGrid="0" snapToObjects="1">
      <p:cViewPr varScale="1">
        <p:scale>
          <a:sx n="61" d="100"/>
          <a:sy n="61" d="100"/>
        </p:scale>
        <p:origin x="216" y="1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Raleway Regular" panose="020B0503030101060003" pitchFamily="34" charset="77"/>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Raleway Regular" panose="020B0503030101060003" pitchFamily="34" charset="77"/>
              </a:defRPr>
            </a:lvl1pPr>
          </a:lstStyle>
          <a:p>
            <a:fld id="{0367EE86-B542-CA4E-AFFA-C0DA31F18B47}" type="datetimeFigureOut">
              <a:rPr lang="en-US" smtClean="0"/>
              <a:pPr/>
              <a:t>11/16/20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Raleway Regular" panose="020B0503030101060003"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Raleway Regular" panose="020B0503030101060003" pitchFamily="34" charset="77"/>
              </a:defRPr>
            </a:lvl1pPr>
          </a:lstStyle>
          <a:p>
            <a:fld id="{8AEE309D-9137-7F40-ACB8-0A935F261373}" type="slidenum">
              <a:rPr lang="en-US" smtClean="0"/>
              <a:pPr/>
              <a:t>‹#›</a:t>
            </a:fld>
            <a:endParaRPr lang="en-US" dirty="0"/>
          </a:p>
        </p:txBody>
      </p:sp>
    </p:spTree>
    <p:extLst>
      <p:ext uri="{BB962C8B-B14F-4D97-AF65-F5344CB8AC3E}">
        <p14:creationId xmlns:p14="http://schemas.microsoft.com/office/powerpoint/2010/main" val="92263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Raleway Regular" panose="020B0503030101060003" pitchFamily="34" charset="77"/>
        <a:ea typeface="+mn-ea"/>
        <a:cs typeface="+mn-cs"/>
      </a:defRPr>
    </a:lvl1pPr>
    <a:lvl2pPr marL="457200" algn="l" defTabSz="914400" rtl="0" eaLnBrk="1" latinLnBrk="0" hangingPunct="1">
      <a:defRPr sz="1200" b="0" i="0" kern="1200">
        <a:solidFill>
          <a:schemeClr val="tx1"/>
        </a:solidFill>
        <a:latin typeface="Raleway Regular" panose="020B0503030101060003" pitchFamily="34" charset="77"/>
        <a:ea typeface="+mn-ea"/>
        <a:cs typeface="+mn-cs"/>
      </a:defRPr>
    </a:lvl2pPr>
    <a:lvl3pPr marL="914400" algn="l" defTabSz="914400" rtl="0" eaLnBrk="1" latinLnBrk="0" hangingPunct="1">
      <a:defRPr sz="1200" b="0" i="0" kern="1200">
        <a:solidFill>
          <a:schemeClr val="tx1"/>
        </a:solidFill>
        <a:latin typeface="Raleway Regular" panose="020B0503030101060003" pitchFamily="34" charset="77"/>
        <a:ea typeface="+mn-ea"/>
        <a:cs typeface="+mn-cs"/>
      </a:defRPr>
    </a:lvl3pPr>
    <a:lvl4pPr marL="1371600" algn="l" defTabSz="914400" rtl="0" eaLnBrk="1" latinLnBrk="0" hangingPunct="1">
      <a:defRPr sz="1200" b="0" i="0" kern="1200">
        <a:solidFill>
          <a:schemeClr val="tx1"/>
        </a:solidFill>
        <a:latin typeface="Raleway Regular" panose="020B0503030101060003" pitchFamily="34" charset="77"/>
        <a:ea typeface="+mn-ea"/>
        <a:cs typeface="+mn-cs"/>
      </a:defRPr>
    </a:lvl4pPr>
    <a:lvl5pPr marL="1828800" algn="l" defTabSz="914400" rtl="0" eaLnBrk="1" latinLnBrk="0" hangingPunct="1">
      <a:defRPr sz="1200" b="0" i="0" kern="1200">
        <a:solidFill>
          <a:schemeClr val="tx1"/>
        </a:solidFill>
        <a:latin typeface="Raleway Regular" panose="020B0503030101060003" pitchFamily="34"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EE309D-9137-7F40-ACB8-0A935F261373}" type="slidenum">
              <a:rPr lang="en-US" smtClean="0"/>
              <a:t>1</a:t>
            </a:fld>
            <a:endParaRPr lang="en-US"/>
          </a:p>
        </p:txBody>
      </p:sp>
    </p:spTree>
    <p:extLst>
      <p:ext uri="{BB962C8B-B14F-4D97-AF65-F5344CB8AC3E}">
        <p14:creationId xmlns:p14="http://schemas.microsoft.com/office/powerpoint/2010/main" val="192271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CA"/>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CA"/>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CA"/>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CA"/>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CA"/>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CA"/>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CA"/>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11/16/20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a:bodyPr>
          <a:lstStyle/>
          <a:p>
            <a:r>
              <a:rPr lang="fr-CA" sz="5400" dirty="0">
                <a:latin typeface="Raleway" panose="020B0503030101060003" pitchFamily="34" charset="77"/>
              </a:rPr>
              <a:t>Votre entreprise</a:t>
            </a:r>
          </a:p>
        </p:txBody>
      </p:sp>
      <p:sp>
        <p:nvSpPr>
          <p:cNvPr id="3" name="Subtitle 2"/>
          <p:cNvSpPr>
            <a:spLocks noGrp="1"/>
          </p:cNvSpPr>
          <p:nvPr>
            <p:ph type="subTitle" idx="1"/>
            <p:custDataLst>
              <p:tags r:id="rId2"/>
            </p:custDataLst>
          </p:nvPr>
        </p:nvSpPr>
        <p:spPr/>
        <p:txBody>
          <a:bodyPr/>
          <a:lstStyle/>
          <a:p>
            <a:r>
              <a:rPr lang="fr-CA" dirty="0"/>
              <a:t>Nom(s) et/ou titre(s)</a:t>
            </a:r>
          </a:p>
        </p:txBody>
      </p:sp>
    </p:spTree>
    <p:extLst>
      <p:ext uri="{BB962C8B-B14F-4D97-AF65-F5344CB8AC3E}">
        <p14:creationId xmlns:p14="http://schemas.microsoft.com/office/powerpoint/2010/main" val="32127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Feuille de route</a:t>
            </a:r>
            <a:r>
              <a:rPr lang="fr-CA" dirty="0"/>
              <a:t> </a:t>
            </a:r>
          </a:p>
        </p:txBody>
      </p:sp>
      <p:sp>
        <p:nvSpPr>
          <p:cNvPr id="3" name="Content Placeholder 2"/>
          <p:cNvSpPr>
            <a:spLocks noGrp="1"/>
          </p:cNvSpPr>
          <p:nvPr>
            <p:ph idx="1"/>
            <p:custDataLst>
              <p:tags r:id="rId2"/>
            </p:custDataLst>
          </p:nvPr>
        </p:nvSpPr>
        <p:spPr/>
        <p:txBody>
          <a:bodyPr/>
          <a:lstStyle/>
          <a:p>
            <a:r>
              <a:rPr lang="fr-CA" b="1" dirty="0"/>
              <a:t>Échéancier : </a:t>
            </a:r>
            <a:r>
              <a:rPr lang="fr-CA" dirty="0"/>
              <a:t>Expliquez la situation actuelle de votre startup ainsi que ses progrès et ses accomplissements, ce à quoi l’avenir proche ressemble et comment vous utiliserez les ressources que vous recherchez. </a:t>
            </a:r>
            <a:endParaRPr lang="fr-CA" b="1" dirty="0"/>
          </a:p>
        </p:txBody>
      </p:sp>
    </p:spTree>
    <p:extLst>
      <p:ext uri="{BB962C8B-B14F-4D97-AF65-F5344CB8AC3E}">
        <p14:creationId xmlns:p14="http://schemas.microsoft.com/office/powerpoint/2010/main" val="168413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Annexe</a:t>
            </a:r>
          </a:p>
        </p:txBody>
      </p:sp>
      <p:sp>
        <p:nvSpPr>
          <p:cNvPr id="3" name="Content Placeholder 2"/>
          <p:cNvSpPr>
            <a:spLocks noGrp="1"/>
          </p:cNvSpPr>
          <p:nvPr>
            <p:ph idx="1"/>
            <p:custDataLst>
              <p:tags r:id="rId2"/>
            </p:custDataLst>
          </p:nvPr>
        </p:nvSpPr>
        <p:spPr/>
        <p:txBody>
          <a:bodyPr/>
          <a:lstStyle/>
          <a:p>
            <a:r>
              <a:rPr lang="fr-CA" dirty="0"/>
              <a:t>Cette section est utile pour la période de questions. Elle peut inclure les détails  exhaustifs, votre analyse, vos budgets, vos prévisions, etc.</a:t>
            </a:r>
            <a:endParaRPr lang="fr-CA" b="1" dirty="0"/>
          </a:p>
        </p:txBody>
      </p:sp>
    </p:spTree>
    <p:extLst>
      <p:ext uri="{BB962C8B-B14F-4D97-AF65-F5344CB8AC3E}">
        <p14:creationId xmlns:p14="http://schemas.microsoft.com/office/powerpoint/2010/main" val="21655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Problème et opportunité</a:t>
            </a:r>
          </a:p>
        </p:txBody>
      </p:sp>
      <p:sp>
        <p:nvSpPr>
          <p:cNvPr id="3" name="Content Placeholder 2"/>
          <p:cNvSpPr>
            <a:spLocks noGrp="1"/>
          </p:cNvSpPr>
          <p:nvPr>
            <p:ph idx="1"/>
            <p:custDataLst>
              <p:tags r:id="rId2"/>
            </p:custDataLst>
          </p:nvPr>
        </p:nvSpPr>
        <p:spPr/>
        <p:txBody>
          <a:bodyPr/>
          <a:lstStyle/>
          <a:p>
            <a:r>
              <a:rPr lang="fr-CA" b="1" dirty="0"/>
              <a:t>Décrivez le problème et l’opportunité choisis, l’industrie et votre client. </a:t>
            </a:r>
            <a:r>
              <a:rPr lang="fr-CA" dirty="0"/>
              <a:t>En d’autres mots, quelle difficulté aidez-vous à résoudre ou quel avantage offrez-vous à votre client. Pourquoi est-ce important pour votre client? Quels défis doivent être surmontés dans le marché ou l’industrie?</a:t>
            </a:r>
          </a:p>
          <a:p>
            <a:endParaRPr lang="fr-CA" dirty="0"/>
          </a:p>
        </p:txBody>
      </p:sp>
    </p:spTree>
    <p:extLst>
      <p:ext uri="{BB962C8B-B14F-4D97-AF65-F5344CB8AC3E}">
        <p14:creationId xmlns:p14="http://schemas.microsoft.com/office/powerpoint/2010/main" val="87742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br>
              <a:rPr lang="en-US" dirty="0"/>
            </a:br>
            <a:r>
              <a:rPr lang="en-US" dirty="0">
                <a:latin typeface="Raleway" panose="020B0503030101060003" pitchFamily="34" charset="77"/>
              </a:rPr>
              <a:t>Solution</a:t>
            </a:r>
            <a:br>
              <a:rPr lang="en-US" dirty="0"/>
            </a:br>
            <a:endParaRPr lang="en-US" dirty="0"/>
          </a:p>
        </p:txBody>
      </p:sp>
      <p:sp>
        <p:nvSpPr>
          <p:cNvPr id="3" name="Content Placeholder 2"/>
          <p:cNvSpPr>
            <a:spLocks noGrp="1"/>
          </p:cNvSpPr>
          <p:nvPr>
            <p:ph idx="1"/>
            <p:custDataLst>
              <p:tags r:id="rId2"/>
            </p:custDataLst>
          </p:nvPr>
        </p:nvSpPr>
        <p:spPr/>
        <p:txBody>
          <a:bodyPr/>
          <a:lstStyle/>
          <a:p>
            <a:r>
              <a:rPr lang="fr-CA" b="1" dirty="0"/>
              <a:t>Proposition de valeur unique : </a:t>
            </a:r>
            <a:r>
              <a:rPr lang="fr-CA" dirty="0"/>
              <a:t>Expliquez votre solution et la valeur que vous offrez à votre client. Imaginons qu’un concurrent offre la même solution. En quoi êtes-vous différent? Quels sont les </a:t>
            </a:r>
            <a:r>
              <a:rPr lang="fr-CA" b="1" dirty="0"/>
              <a:t>fonctionnalités clés</a:t>
            </a:r>
            <a:r>
              <a:rPr lang="fr-CA" dirty="0"/>
              <a:t> de votre solution et les </a:t>
            </a:r>
            <a:r>
              <a:rPr lang="fr-CA" b="1" dirty="0"/>
              <a:t>bénéfices clés </a:t>
            </a:r>
            <a:r>
              <a:rPr lang="fr-CA" dirty="0"/>
              <a:t>pour votre client?</a:t>
            </a:r>
          </a:p>
        </p:txBody>
      </p:sp>
    </p:spTree>
    <p:extLst>
      <p:ext uri="{BB962C8B-B14F-4D97-AF65-F5344CB8AC3E}">
        <p14:creationId xmlns:p14="http://schemas.microsoft.com/office/powerpoint/2010/main" val="26421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latin typeface="Raleway" panose="020B0503030101060003" pitchFamily="34" charset="77"/>
              </a:rPr>
              <a:t>Innovation</a:t>
            </a:r>
          </a:p>
        </p:txBody>
      </p:sp>
      <p:sp>
        <p:nvSpPr>
          <p:cNvPr id="3" name="Content Placeholder 2"/>
          <p:cNvSpPr>
            <a:spLocks noGrp="1"/>
          </p:cNvSpPr>
          <p:nvPr>
            <p:ph idx="1"/>
            <p:custDataLst>
              <p:tags r:id="rId2"/>
            </p:custDataLst>
          </p:nvPr>
        </p:nvSpPr>
        <p:spPr/>
        <p:txBody>
          <a:bodyPr/>
          <a:lstStyle/>
          <a:p>
            <a:r>
              <a:rPr lang="fr-CA" b="1" dirty="0"/>
              <a:t>Décrivez votre innovation : </a:t>
            </a:r>
            <a:r>
              <a:rPr lang="fr-CA" dirty="0"/>
              <a:t>Avez-vous un prototype, une démo, un diagramme, un schéma, un organigramme ou des détails techniques?</a:t>
            </a:r>
            <a:endParaRPr lang="fr-CA" b="1" dirty="0"/>
          </a:p>
          <a:p>
            <a:r>
              <a:rPr lang="fr-CA" b="1" dirty="0"/>
              <a:t>Pourquoi votre idée est-elle spéciale? </a:t>
            </a:r>
            <a:r>
              <a:rPr lang="fr-CA" dirty="0"/>
              <a:t>Comment votre produit peut-il résoudre le(s) problème(s) de votre client? Comment ses principales caractéristiques peuvent-elles offrir les avantages prévus?</a:t>
            </a:r>
            <a:endParaRPr lang="fr-CA" b="1" dirty="0"/>
          </a:p>
        </p:txBody>
      </p:sp>
    </p:spTree>
    <p:extLst>
      <p:ext uri="{BB962C8B-B14F-4D97-AF65-F5344CB8AC3E}">
        <p14:creationId xmlns:p14="http://schemas.microsoft.com/office/powerpoint/2010/main" val="30953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Modèle d’affaire</a:t>
            </a:r>
          </a:p>
        </p:txBody>
      </p:sp>
      <p:sp>
        <p:nvSpPr>
          <p:cNvPr id="3" name="Content Placeholder 2"/>
          <p:cNvSpPr>
            <a:spLocks noGrp="1"/>
          </p:cNvSpPr>
          <p:nvPr>
            <p:ph idx="1"/>
            <p:custDataLst>
              <p:tags r:id="rId2"/>
            </p:custDataLst>
          </p:nvPr>
        </p:nvSpPr>
        <p:spPr/>
        <p:txBody>
          <a:bodyPr/>
          <a:lstStyle/>
          <a:p>
            <a:r>
              <a:rPr lang="fr-CA" b="1" dirty="0"/>
              <a:t>Revenu : </a:t>
            </a:r>
            <a:r>
              <a:rPr lang="fr-CA" dirty="0"/>
              <a:t>Comment générerez-vous des revenus (p. ex. des frais, un contrat de vente, un accord contractuel, une entente d’abonnement, un accord sur les loyers, une entente de location ou un contrat de licence)? Votre modèle d’entreprise doit tenir compte de votre client.</a:t>
            </a:r>
            <a:endParaRPr lang="fr-CA" b="1" dirty="0"/>
          </a:p>
          <a:p>
            <a:r>
              <a:rPr lang="fr-CA" b="1" dirty="0"/>
              <a:t>Prix : </a:t>
            </a:r>
            <a:r>
              <a:rPr lang="fr-CA" dirty="0"/>
              <a:t>Avez-vous un modèle de tarification pour votre produit ou votre service? Déterminez la valeur à vie de votre client. </a:t>
            </a:r>
            <a:endParaRPr lang="fr-CA" b="1" dirty="0"/>
          </a:p>
        </p:txBody>
      </p:sp>
    </p:spTree>
    <p:extLst>
      <p:ext uri="{BB962C8B-B14F-4D97-AF65-F5344CB8AC3E}">
        <p14:creationId xmlns:p14="http://schemas.microsoft.com/office/powerpoint/2010/main" val="206763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Stratégie de conversion de client</a:t>
            </a:r>
          </a:p>
        </p:txBody>
      </p:sp>
      <p:sp>
        <p:nvSpPr>
          <p:cNvPr id="3" name="Content Placeholder 2"/>
          <p:cNvSpPr>
            <a:spLocks noGrp="1"/>
          </p:cNvSpPr>
          <p:nvPr>
            <p:ph idx="1"/>
            <p:custDataLst>
              <p:tags r:id="rId2"/>
            </p:custDataLst>
          </p:nvPr>
        </p:nvSpPr>
        <p:spPr/>
        <p:txBody>
          <a:bodyPr/>
          <a:lstStyle/>
          <a:p>
            <a:r>
              <a:rPr lang="fr-CA" b="1" dirty="0"/>
              <a:t>Stratégie de mise en marché : </a:t>
            </a:r>
            <a:r>
              <a:rPr lang="fr-CA" dirty="0"/>
              <a:t>Expliquez comment vous entrerez en contact avec vos clients</a:t>
            </a:r>
            <a:r>
              <a:rPr lang="fr-CA" b="1" dirty="0"/>
              <a:t>. </a:t>
            </a:r>
            <a:r>
              <a:rPr lang="fr-CA" dirty="0"/>
              <a:t>Quels canaux utiliserez-vous pour interagir avec eux (intégration, ventes, soutien à la clientèle, dernières nouvelles)? Quelles valeurs fondamentales et quelle expérience utilisateur promouvez-vous? </a:t>
            </a:r>
          </a:p>
          <a:p>
            <a:r>
              <a:rPr lang="fr-CA" b="1" dirty="0"/>
              <a:t>Coût de conversion du client : </a:t>
            </a:r>
            <a:r>
              <a:rPr lang="fr-CA" dirty="0"/>
              <a:t>Déterminez le coût de conversion de votre client.</a:t>
            </a:r>
          </a:p>
          <a:p>
            <a:endParaRPr lang="fr-CA" dirty="0"/>
          </a:p>
        </p:txBody>
      </p:sp>
    </p:spTree>
    <p:extLst>
      <p:ext uri="{BB962C8B-B14F-4D97-AF65-F5344CB8AC3E}">
        <p14:creationId xmlns:p14="http://schemas.microsoft.com/office/powerpoint/2010/main" val="2113605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Compétition</a:t>
            </a:r>
          </a:p>
        </p:txBody>
      </p:sp>
      <p:sp>
        <p:nvSpPr>
          <p:cNvPr id="3" name="Content Placeholder 2"/>
          <p:cNvSpPr>
            <a:spLocks noGrp="1"/>
          </p:cNvSpPr>
          <p:nvPr>
            <p:ph idx="1"/>
            <p:custDataLst>
              <p:tags r:id="rId2"/>
            </p:custDataLst>
          </p:nvPr>
        </p:nvSpPr>
        <p:spPr/>
        <p:txBody>
          <a:bodyPr/>
          <a:lstStyle/>
          <a:p>
            <a:r>
              <a:rPr lang="fr-CA" b="1" dirty="0"/>
              <a:t>Analyse concurrentielle : </a:t>
            </a:r>
            <a:r>
              <a:rPr lang="fr-CA" dirty="0"/>
              <a:t>Quelles sont les solutions offertes présentement pour résoudre les problèmes déterminés et quelles sont leurs lacunes? Présentez une vue d’ensemble de votre concurrence. Il est possible de la représenter par une image.</a:t>
            </a:r>
          </a:p>
          <a:p>
            <a:r>
              <a:rPr lang="fr-CA" b="1" dirty="0"/>
              <a:t>Fixation des prix : </a:t>
            </a:r>
            <a:r>
              <a:rPr lang="fr-CA" dirty="0"/>
              <a:t>Dans cette image, soulignez la manière dont votre tarification se compare aux options existantes. </a:t>
            </a:r>
          </a:p>
          <a:p>
            <a:r>
              <a:rPr lang="fr-CA" b="1" dirty="0"/>
              <a:t>Avantage compétitif : </a:t>
            </a:r>
            <a:r>
              <a:rPr lang="fr-CA" dirty="0"/>
              <a:t>Comparez-vous à vos concurrents et expliquez ce que vous avez qui ne peut pas être facilement copié ou acheté et qui vous démarque des autres.</a:t>
            </a:r>
          </a:p>
        </p:txBody>
      </p:sp>
    </p:spTree>
    <p:extLst>
      <p:ext uri="{BB962C8B-B14F-4D97-AF65-F5344CB8AC3E}">
        <p14:creationId xmlns:p14="http://schemas.microsoft.com/office/powerpoint/2010/main" val="109270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Équipe</a:t>
            </a:r>
          </a:p>
        </p:txBody>
      </p:sp>
      <p:sp>
        <p:nvSpPr>
          <p:cNvPr id="3" name="Content Placeholder 2"/>
          <p:cNvSpPr>
            <a:spLocks noGrp="1"/>
          </p:cNvSpPr>
          <p:nvPr>
            <p:ph idx="1"/>
            <p:custDataLst>
              <p:tags r:id="rId2"/>
            </p:custDataLst>
          </p:nvPr>
        </p:nvSpPr>
        <p:spPr/>
        <p:txBody>
          <a:bodyPr/>
          <a:lstStyle/>
          <a:p>
            <a:r>
              <a:rPr lang="fr-CA" b="1" dirty="0"/>
              <a:t>Acteurs clés : </a:t>
            </a:r>
            <a:r>
              <a:rPr lang="fr-CA" dirty="0"/>
              <a:t>Présentez les acteurs clés de votre équipe de gestion et le cas échéant, les membres de votre conseil d’administration et de votre comité consultatif et vos investisseurs. Si c’est pertinent, décrivez brièvement l’expertise ou la formation des  acteurs clés.</a:t>
            </a:r>
          </a:p>
        </p:txBody>
      </p:sp>
    </p:spTree>
    <p:extLst>
      <p:ext uri="{BB962C8B-B14F-4D97-AF65-F5344CB8AC3E}">
        <p14:creationId xmlns:p14="http://schemas.microsoft.com/office/powerpoint/2010/main" val="90095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latin typeface="Raleway" panose="020B0503030101060003" pitchFamily="34" charset="77"/>
              </a:rPr>
              <a:t>Prévisions</a:t>
            </a:r>
          </a:p>
        </p:txBody>
      </p:sp>
      <p:sp>
        <p:nvSpPr>
          <p:cNvPr id="3" name="Content Placeholder 2"/>
          <p:cNvSpPr>
            <a:spLocks noGrp="1"/>
          </p:cNvSpPr>
          <p:nvPr>
            <p:ph idx="1"/>
            <p:custDataLst>
              <p:tags r:id="rId2"/>
            </p:custDataLst>
          </p:nvPr>
        </p:nvSpPr>
        <p:spPr/>
        <p:txBody>
          <a:bodyPr>
            <a:normAutofit/>
          </a:bodyPr>
          <a:lstStyle/>
          <a:p>
            <a:pPr marL="0" indent="0">
              <a:buNone/>
            </a:pPr>
            <a:endParaRPr lang="fr-CA" b="1" dirty="0"/>
          </a:p>
          <a:p>
            <a:r>
              <a:rPr lang="fr-CA" b="1" dirty="0"/>
              <a:t>Finances : </a:t>
            </a:r>
            <a:r>
              <a:rPr lang="fr-CA" dirty="0"/>
              <a:t>Quelles sont les plus importantes dépenses inhérentes à votre modèle d’affaire? Quels sont les coûts de conception de votre produit minimum viable? Quels sont les coûts de lancement et d’exploitation de votre entreprise? Avez-vous fait des prévisions sur 3 ans? La quantité de détails dépend du destinataire, c.-à-d. plus de détails financiers pour les investisseurs ou plus de détails qualitatifs pour d’autres. Incluez uniquement un résumé. L’intégralité des détails peut être annexée. </a:t>
            </a:r>
          </a:p>
          <a:p>
            <a:r>
              <a:rPr lang="fr-CA" b="1" dirty="0"/>
              <a:t>Indicateurs clés de performance : </a:t>
            </a:r>
            <a:r>
              <a:rPr lang="fr-CA" dirty="0"/>
              <a:t>Définissez le succès et la manière dont vous le mesurez (p. ex. le nombre d’utilisateurs par jour, le nombre d’utilisateurs connus, la croissance, le revenu, la satisfaction du client, le taux d’attrition, le carnet de commandes, les évaluations, l’engagement client, l’intérêt ou la rotation du personnel).</a:t>
            </a:r>
          </a:p>
          <a:p>
            <a:endParaRPr lang="fr-CA" b="1" dirty="0"/>
          </a:p>
        </p:txBody>
      </p:sp>
    </p:spTree>
    <p:extLst>
      <p:ext uri="{BB962C8B-B14F-4D97-AF65-F5344CB8AC3E}">
        <p14:creationId xmlns:p14="http://schemas.microsoft.com/office/powerpoint/2010/main" val="20705745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Frame">
  <a:themeElements>
    <a:clrScheme name="Custom 4">
      <a:dk1>
        <a:srgbClr val="000000"/>
      </a:dk1>
      <a:lt1>
        <a:srgbClr val="FFFFFF"/>
      </a:lt1>
      <a:dk2>
        <a:srgbClr val="545454"/>
      </a:dk2>
      <a:lt2>
        <a:srgbClr val="01B1C4"/>
      </a:lt2>
      <a:accent1>
        <a:srgbClr val="33C2DF"/>
      </a:accent1>
      <a:accent2>
        <a:srgbClr val="01B1C4"/>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875</TotalTime>
  <Words>676</Words>
  <Application>Microsoft Macintosh PowerPoint</Application>
  <PresentationFormat>Widescreen</PresentationFormat>
  <Paragraphs>30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Corbel</vt:lpstr>
      <vt:lpstr>Raleway</vt:lpstr>
      <vt:lpstr>Raleway Regular</vt:lpstr>
      <vt:lpstr>Wingdings 2</vt:lpstr>
      <vt:lpstr>Frame</vt:lpstr>
      <vt:lpstr>Votre entreprise</vt:lpstr>
      <vt:lpstr>Problème et opportunité</vt:lpstr>
      <vt:lpstr> Solution </vt:lpstr>
      <vt:lpstr>Innovation</vt:lpstr>
      <vt:lpstr>Modèle d’affaire</vt:lpstr>
      <vt:lpstr>Stratégie de conversion de client</vt:lpstr>
      <vt:lpstr>Compétition</vt:lpstr>
      <vt:lpstr>Équipe</vt:lpstr>
      <vt:lpstr>Prévisions</vt:lpstr>
      <vt:lpstr>Feuille de route </vt:lpstr>
      <vt:lpstr>Annexe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Microsoft Office User</dc:creator>
  <cp:lastModifiedBy>Microsoft Office User</cp:lastModifiedBy>
  <cp:revision>52</cp:revision>
  <dcterms:created xsi:type="dcterms:W3CDTF">2020-08-12T17:52:22Z</dcterms:created>
  <dcterms:modified xsi:type="dcterms:W3CDTF">2020-11-16T14:23:03Z</dcterms:modified>
</cp:coreProperties>
</file>